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4"/>
  </p:notesMasterIdLst>
  <p:sldIdLst>
    <p:sldId id="299" r:id="rId2"/>
    <p:sldId id="358" r:id="rId3"/>
    <p:sldId id="360" r:id="rId4"/>
    <p:sldId id="300" r:id="rId5"/>
    <p:sldId id="361" r:id="rId6"/>
    <p:sldId id="362" r:id="rId7"/>
    <p:sldId id="354" r:id="rId8"/>
    <p:sldId id="307" r:id="rId9"/>
    <p:sldId id="355" r:id="rId10"/>
    <p:sldId id="315" r:id="rId11"/>
    <p:sldId id="356" r:id="rId12"/>
    <p:sldId id="313" r:id="rId13"/>
    <p:sldId id="357" r:id="rId14"/>
    <p:sldId id="308" r:id="rId15"/>
    <p:sldId id="309" r:id="rId16"/>
    <p:sldId id="348" r:id="rId17"/>
    <p:sldId id="323" r:id="rId18"/>
    <p:sldId id="310" r:id="rId19"/>
    <p:sldId id="322" r:id="rId20"/>
    <p:sldId id="305" r:id="rId21"/>
    <p:sldId id="326" r:id="rId22"/>
    <p:sldId id="319" r:id="rId23"/>
    <p:sldId id="327" r:id="rId24"/>
    <p:sldId id="329" r:id="rId25"/>
    <p:sldId id="359" r:id="rId26"/>
    <p:sldId id="351" r:id="rId27"/>
    <p:sldId id="363" r:id="rId28"/>
    <p:sldId id="331" r:id="rId29"/>
    <p:sldId id="332" r:id="rId30"/>
    <p:sldId id="333" r:id="rId31"/>
    <p:sldId id="341" r:id="rId32"/>
    <p:sldId id="340" r:id="rId33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00"/>
    <a:srgbClr val="99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365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5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365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FCCF8D7C-8543-49FE-9AD4-5D2C93F35A0D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478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7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47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478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7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47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2478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478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478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0412F-FD7E-4E94-81FF-7DA361F4285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22395-ABEE-4C30-A725-22701EB4FF0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B9D05-F705-47DC-A0F4-98636FB4053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28689F-AE63-495C-A17E-1064C2C8F6C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08BE61-D1EA-48D0-B211-0942CDBC7C4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5C493-0DB1-45F1-8D24-F92CE855E66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A9E60-4A21-4AA4-AE03-8BF6D8BF6F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B06C9-8611-43AD-A47A-C673B4543F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BFBDB-9E51-4727-B755-38EAA966DE8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2D16-24EF-46A7-84A0-7EAE3DCCC93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85A42-C84B-42B2-B080-9B5C8743564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CEBE0-834F-47C9-8E32-0A5A799A2B5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F4F4A-76DA-4DB1-9B9F-7A1D96D54A1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467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468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7DD6439-3243-43E1-AA5F-07954C92159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CRASH.wmv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143116"/>
            <a:ext cx="8964612" cy="2071702"/>
          </a:xfrm>
        </p:spPr>
        <p:txBody>
          <a:bodyPr/>
          <a:lstStyle/>
          <a:p>
            <a:pPr algn="l"/>
            <a:r>
              <a:rPr lang="it-IT" sz="2400" dirty="0" smtClean="0">
                <a:solidFill>
                  <a:schemeClr val="tx1"/>
                </a:solidFill>
                <a:latin typeface="Times New Roman" charset="0"/>
              </a:rPr>
              <a:t>Corso di formazione KORUS in Milano - 18 e 19 febbraio 2010</a:t>
            </a:r>
            <a:r>
              <a:rPr lang="it-IT" sz="3400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it-IT" sz="3400" dirty="0">
                <a:solidFill>
                  <a:schemeClr val="tx1"/>
                </a:solidFill>
                <a:latin typeface="Times New Roman" charset="0"/>
              </a:rPr>
            </a:br>
            <a:r>
              <a:rPr lang="it-IT" sz="3400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it-IT" sz="3400" dirty="0">
                <a:solidFill>
                  <a:schemeClr val="tx1"/>
                </a:solidFill>
                <a:latin typeface="Times New Roman" charset="0"/>
              </a:rPr>
            </a:br>
            <a:r>
              <a:rPr lang="it-IT" sz="3400" dirty="0">
                <a:solidFill>
                  <a:schemeClr val="tx1"/>
                </a:solidFill>
                <a:latin typeface="Times New Roman" charset="0"/>
              </a:rPr>
              <a:t>		</a:t>
            </a:r>
            <a:r>
              <a:rPr lang="it-IT" sz="3400" b="1" dirty="0">
                <a:solidFill>
                  <a:schemeClr val="tx1"/>
                </a:solidFill>
                <a:latin typeface="Times New Roman" charset="0"/>
              </a:rPr>
              <a:t>VETRO IN EDILIZIA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221163"/>
            <a:ext cx="6400800" cy="1752600"/>
          </a:xfrm>
        </p:spPr>
        <p:txBody>
          <a:bodyPr/>
          <a:lstStyle/>
          <a:p>
            <a:r>
              <a:rPr lang="it-IT" sz="2600" u="sng" dirty="0">
                <a:latin typeface="Times New Roman" charset="0"/>
              </a:rPr>
              <a:t>Relatore</a:t>
            </a:r>
          </a:p>
          <a:p>
            <a:r>
              <a:rPr lang="it-IT" sz="2600" dirty="0">
                <a:latin typeface="Times New Roman" charset="0"/>
              </a:rPr>
              <a:t>Salvatore </a:t>
            </a:r>
            <a:r>
              <a:rPr lang="it-IT" sz="2600" dirty="0" err="1" smtClean="0">
                <a:latin typeface="Times New Roman" charset="0"/>
              </a:rPr>
              <a:t>Cerminara</a:t>
            </a:r>
            <a:endParaRPr lang="it-IT" sz="2600" dirty="0">
              <a:latin typeface="Times New Roman" charset="0"/>
            </a:endParaRPr>
          </a:p>
          <a:p>
            <a:r>
              <a:rPr lang="it-IT" sz="2000" dirty="0" smtClean="0">
                <a:latin typeface="Times New Roman" charset="0"/>
              </a:rPr>
              <a:t>Servizio tecnico commerciale KORUS </a:t>
            </a:r>
            <a:endParaRPr lang="it-IT" sz="2000" dirty="0">
              <a:latin typeface="Times New Roman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71480"/>
            <a:ext cx="56436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57166"/>
            <a:ext cx="8229600" cy="5773759"/>
          </a:xfrm>
        </p:spPr>
        <p:txBody>
          <a:bodyPr/>
          <a:lstStyle/>
          <a:p>
            <a:pPr lvl="0" algn="ctr">
              <a:lnSpc>
                <a:spcPct val="90000"/>
              </a:lnSpc>
              <a:spcAft>
                <a:spcPts val="600"/>
              </a:spcAft>
              <a:buClr>
                <a:srgbClr val="FFFFCC"/>
              </a:buClr>
              <a:buNone/>
            </a:pPr>
            <a:r>
              <a:rPr lang="it-IT" sz="2800" b="1" dirty="0" smtClean="0">
                <a:latin typeface="Times New Roman" charset="0"/>
              </a:rPr>
              <a:t>	</a:t>
            </a:r>
            <a:br>
              <a:rPr lang="it-IT" sz="2800" b="1" dirty="0" smtClean="0">
                <a:latin typeface="Times New Roman" charset="0"/>
              </a:rPr>
            </a:br>
            <a:r>
              <a:rPr lang="it-IT" sz="2800" b="1" dirty="0" smtClean="0">
                <a:solidFill>
                  <a:srgbClr val="FFFFFF"/>
                </a:solidFill>
                <a:latin typeface="Times New Roman" charset="0"/>
              </a:rPr>
              <a:t>VETRI A COATING: </a:t>
            </a:r>
          </a:p>
          <a:p>
            <a:pPr>
              <a:lnSpc>
                <a:spcPct val="80000"/>
              </a:lnSpc>
              <a:buNone/>
            </a:pPr>
            <a:endParaRPr lang="it-IT" sz="2000" b="1" dirty="0" smtClean="0">
              <a:latin typeface="Times New Roman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b="1" dirty="0" smtClean="0">
                <a:latin typeface="Times New Roman" charset="0"/>
              </a:rPr>
              <a:t>RIFLETTENTI per la stagione calda</a:t>
            </a:r>
            <a:endParaRPr lang="it-IT" sz="2400" b="1" dirty="0">
              <a:latin typeface="Times New Roman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400" b="1" dirty="0">
                <a:latin typeface="Times New Roman" charset="0"/>
              </a:rPr>
              <a:t>	</a:t>
            </a:r>
            <a:endParaRPr lang="it-IT" sz="2400" b="1" dirty="0" smtClean="0">
              <a:latin typeface="Times New Roman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it-IT" sz="2400" b="1" dirty="0" smtClean="0">
                <a:latin typeface="Times New Roman" charset="0"/>
              </a:rPr>
              <a:t>	Il </a:t>
            </a:r>
            <a:r>
              <a:rPr lang="it-IT" sz="2400" b="1" dirty="0">
                <a:latin typeface="Times New Roman" charset="0"/>
              </a:rPr>
              <a:t>vetro riflettente è un vetro </a:t>
            </a:r>
            <a:r>
              <a:rPr lang="it-IT" sz="2400" b="1" dirty="0" err="1" smtClean="0">
                <a:latin typeface="Times New Roman" charset="0"/>
              </a:rPr>
              <a:t>float</a:t>
            </a:r>
            <a:r>
              <a:rPr lang="it-IT" sz="2400" b="1" dirty="0" smtClean="0">
                <a:latin typeface="Times New Roman" charset="0"/>
              </a:rPr>
              <a:t> a </a:t>
            </a:r>
            <a:r>
              <a:rPr lang="it-IT" sz="2400" b="1" dirty="0">
                <a:latin typeface="Times New Roman" charset="0"/>
              </a:rPr>
              <a:t>cui è stato aggiunto un trattamento metallico superficiale per riflettere parte della trasmissione energetica della radiazione solare e della </a:t>
            </a:r>
            <a:r>
              <a:rPr lang="it-IT" sz="2400" b="1" dirty="0" smtClean="0">
                <a:latin typeface="Times New Roman" charset="0"/>
              </a:rPr>
              <a:t>luce, apportando un notevole confort climatico nelle stagioni calde.</a:t>
            </a:r>
          </a:p>
          <a:p>
            <a:pPr indent="12700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it-IT" sz="2400" b="1" dirty="0" smtClean="0">
                <a:latin typeface="Times New Roman" charset="0"/>
              </a:rPr>
              <a:t>Sono </a:t>
            </a:r>
            <a:r>
              <a:rPr lang="it-IT" sz="2400" b="1" dirty="0">
                <a:latin typeface="Times New Roman" charset="0"/>
              </a:rPr>
              <a:t>molto usati nelle </a:t>
            </a:r>
            <a:r>
              <a:rPr lang="it-IT" sz="2400" b="1" dirty="0" smtClean="0">
                <a:latin typeface="Times New Roman" charset="0"/>
              </a:rPr>
              <a:t>facciate continue </a:t>
            </a:r>
            <a:r>
              <a:rPr lang="it-IT" sz="2400" b="1" dirty="0">
                <a:latin typeface="Times New Roman" charset="0"/>
              </a:rPr>
              <a:t>delle costruzioni destinate ad uso pubblico e commerciale, poiché sfruttano le proprietà riflettenti del </a:t>
            </a:r>
            <a:r>
              <a:rPr lang="it-IT" sz="2400" b="1" dirty="0" err="1">
                <a:latin typeface="Times New Roman" charset="0"/>
              </a:rPr>
              <a:t>coating</a:t>
            </a:r>
            <a:r>
              <a:rPr lang="it-IT" sz="2400" b="1" dirty="0">
                <a:latin typeface="Times New Roman" charset="0"/>
              </a:rPr>
              <a:t> per scelte architettoniche ed evitano la visione </a:t>
            </a:r>
            <a:r>
              <a:rPr lang="it-IT" sz="2400" b="1" dirty="0" smtClean="0">
                <a:latin typeface="Times New Roman" charset="0"/>
              </a:rPr>
              <a:t>diretta </a:t>
            </a:r>
            <a:r>
              <a:rPr lang="it-IT" sz="2400" b="1" dirty="0">
                <a:latin typeface="Times New Roman" charset="0"/>
              </a:rPr>
              <a:t>all’interno dell’ambiente vetrato</a:t>
            </a:r>
            <a:r>
              <a:rPr lang="it-IT" sz="2400" b="1" dirty="0" smtClean="0">
                <a:latin typeface="Times New Roman" charset="0"/>
              </a:rPr>
              <a:t>.</a:t>
            </a:r>
            <a:r>
              <a:rPr lang="it-IT" sz="2400" b="1" dirty="0">
                <a:latin typeface="Times New Roman" charset="0"/>
              </a:rPr>
              <a:t/>
            </a:r>
            <a:br>
              <a:rPr lang="it-IT" sz="2400" b="1" dirty="0">
                <a:latin typeface="Times New Roman" charset="0"/>
              </a:rPr>
            </a:br>
            <a:endParaRPr lang="it-IT" sz="2400" b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1381125"/>
            <a:ext cx="44862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57232"/>
            <a:ext cx="8229600" cy="6000768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it-IT" sz="2800" b="1" dirty="0" smtClean="0">
                <a:solidFill>
                  <a:srgbClr val="FFFFFF"/>
                </a:solidFill>
                <a:latin typeface="Times New Roman" charset="0"/>
              </a:rPr>
              <a:t>VETRI A COATING: </a:t>
            </a:r>
          </a:p>
          <a:p>
            <a:pPr algn="ctr">
              <a:lnSpc>
                <a:spcPct val="80000"/>
              </a:lnSpc>
              <a:buNone/>
            </a:pPr>
            <a:endParaRPr lang="it-IT" sz="2800" b="1" dirty="0" smtClean="0">
              <a:solidFill>
                <a:srgbClr val="FFFFFF"/>
              </a:solidFill>
              <a:latin typeface="Times New Roman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it-IT" sz="2800" b="1" dirty="0" smtClean="0">
                <a:latin typeface="Times New Roman" charset="0"/>
              </a:rPr>
              <a:t>SELETTIVI ideali per le “quattro stagioni”</a:t>
            </a:r>
            <a:endParaRPr lang="it-IT" sz="2800" b="1" dirty="0">
              <a:latin typeface="Times New Roman" charset="0"/>
            </a:endParaRPr>
          </a:p>
          <a:p>
            <a:pPr algn="ctr">
              <a:lnSpc>
                <a:spcPct val="80000"/>
              </a:lnSpc>
              <a:buNone/>
            </a:pPr>
            <a:endParaRPr lang="it-IT" sz="28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Il vetro selettivo è un vetro sempre con trattamento superficiale che ha la doppia peculiarità di  diminuire l’apporto di calore che viene dall’esterno nei mesi estivi e di mantenere un maggiore isolamento  termico invernale  comportandosi come un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bassoemissivo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80000"/>
              </a:lnSpc>
              <a:buNone/>
            </a:pP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Il tutto con un aspetto estetico neutro e trasparente.</a:t>
            </a:r>
          </a:p>
          <a:p>
            <a:pPr>
              <a:lnSpc>
                <a:spcPct val="80000"/>
              </a:lnSpc>
            </a:pPr>
            <a:endParaRPr lang="it-IT" sz="28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542900" cy="79353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25" y="1214422"/>
            <a:ext cx="4476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85728"/>
            <a:ext cx="8229600" cy="5845197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it-IT" sz="2400" b="1" u="sng" dirty="0" smtClean="0">
                <a:latin typeface="Times New Roman" charset="0"/>
              </a:rPr>
              <a:t>Le tecnologie di produzione dei vetri a </a:t>
            </a:r>
            <a:r>
              <a:rPr lang="it-IT" sz="2400" b="1" u="sng" dirty="0" err="1" smtClean="0">
                <a:latin typeface="Times New Roman" charset="0"/>
              </a:rPr>
              <a:t>coating</a:t>
            </a:r>
            <a:endParaRPr lang="it-IT" sz="2400" b="1" u="sng" dirty="0" smtClean="0">
              <a:latin typeface="Times New Roman" charset="0"/>
            </a:endParaRPr>
          </a:p>
          <a:p>
            <a:pPr algn="ctr">
              <a:lnSpc>
                <a:spcPct val="90000"/>
              </a:lnSpc>
              <a:buNone/>
            </a:pPr>
            <a:endParaRPr lang="it-IT" sz="2400" b="1" dirty="0" smtClean="0">
              <a:latin typeface="Times New Roman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it-IT" sz="2400" b="1" dirty="0" smtClean="0">
                <a:latin typeface="Times New Roman" charset="0"/>
              </a:rPr>
              <a:t>PIROLITICO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it-IT" sz="2400" b="1" dirty="0" smtClean="0">
              <a:latin typeface="Times New Roman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>
                <a:latin typeface="Times New Roman" charset="0"/>
              </a:rPr>
              <a:t>Ovvero </a:t>
            </a:r>
            <a:r>
              <a:rPr lang="it-IT" sz="2400" b="1" dirty="0">
                <a:latin typeface="Times New Roman" charset="0"/>
              </a:rPr>
              <a:t>per pirolisi,in linea sul forno </a:t>
            </a:r>
            <a:r>
              <a:rPr lang="it-IT" sz="2400" b="1" dirty="0" err="1">
                <a:latin typeface="Times New Roman" charset="0"/>
              </a:rPr>
              <a:t>float</a:t>
            </a:r>
            <a:r>
              <a:rPr lang="it-IT" sz="2400" b="1" dirty="0">
                <a:latin typeface="Times New Roman" charset="0"/>
              </a:rPr>
              <a:t>,quando il vetro è ancora caldo,mediante il deposito di sali di minerali nobili</a:t>
            </a:r>
            <a:r>
              <a:rPr lang="it-IT" sz="2400" b="1" dirty="0" smtClean="0">
                <a:latin typeface="Times New Roman" charset="0"/>
              </a:rPr>
              <a:t>. Prodotto </a:t>
            </a:r>
            <a:r>
              <a:rPr lang="it-IT" sz="2400" b="1" dirty="0">
                <a:latin typeface="Times New Roman" charset="0"/>
              </a:rPr>
              <a:t>molto resistente e paragonabile ad un vetro </a:t>
            </a:r>
            <a:r>
              <a:rPr lang="it-IT" sz="2400" b="1" dirty="0" err="1">
                <a:latin typeface="Times New Roman" charset="0"/>
              </a:rPr>
              <a:t>float</a:t>
            </a:r>
            <a:r>
              <a:rPr lang="it-IT" sz="2400" b="1" dirty="0" smtClean="0">
                <a:latin typeface="Times New Roman" charset="0"/>
              </a:rPr>
              <a:t>. Le </a:t>
            </a:r>
            <a:r>
              <a:rPr lang="it-IT" sz="2400" b="1" dirty="0">
                <a:latin typeface="Times New Roman" charset="0"/>
              </a:rPr>
              <a:t>prestazioni </a:t>
            </a:r>
            <a:r>
              <a:rPr lang="it-IT" sz="2400" b="1" dirty="0" smtClean="0">
                <a:latin typeface="Times New Roman" charset="0"/>
              </a:rPr>
              <a:t>fisico-termiche </a:t>
            </a:r>
            <a:r>
              <a:rPr lang="it-IT" sz="2400" b="1" dirty="0">
                <a:latin typeface="Times New Roman" charset="0"/>
              </a:rPr>
              <a:t>sono poco performanti.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it-IT" b="1" dirty="0">
              <a:latin typeface="Times New Roman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>
                <a:latin typeface="Times New Roman" charset="0"/>
              </a:rPr>
              <a:t>MAGNETRONICO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it-IT" sz="2400" b="1" dirty="0" smtClean="0">
              <a:latin typeface="Times New Roman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>
                <a:latin typeface="Times New Roman" charset="0"/>
              </a:rPr>
              <a:t>Ovvero </a:t>
            </a:r>
            <a:r>
              <a:rPr lang="it-IT" sz="2400" b="1" dirty="0">
                <a:latin typeface="Times New Roman" charset="0"/>
              </a:rPr>
              <a:t>per polverizzazione catodica in campo elettromagnetico e sotto vuoto spinto,di metalli nobili e ossidi di metallo a protezione, su lastre di </a:t>
            </a:r>
            <a:r>
              <a:rPr lang="it-IT" sz="2400" b="1" dirty="0" err="1">
                <a:latin typeface="Times New Roman" charset="0"/>
              </a:rPr>
              <a:t>float</a:t>
            </a:r>
            <a:r>
              <a:rPr lang="it-IT" sz="2400" b="1" dirty="0">
                <a:latin typeface="Times New Roman" charset="0"/>
              </a:rPr>
              <a:t> chiaro.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>
                <a:latin typeface="Times New Roman" charset="0"/>
              </a:rPr>
              <a:t>La possibilità di sovrapporre diversi tipi di ossidi metallici, permettono migliori prestazioni termiche .</a:t>
            </a:r>
          </a:p>
          <a:p>
            <a:pPr>
              <a:lnSpc>
                <a:spcPct val="90000"/>
              </a:lnSpc>
            </a:pP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85794"/>
            <a:ext cx="8229600" cy="5345131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400" b="1" dirty="0">
                <a:latin typeface="Times New Roman" charset="0"/>
              </a:rPr>
              <a:t>			IL VETRO STRATIFICATO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400" b="1" dirty="0">
              <a:latin typeface="Times New Roman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it-IT" sz="2400" b="1" dirty="0">
                <a:latin typeface="Times New Roman" charset="0"/>
              </a:rPr>
              <a:t>	</a:t>
            </a:r>
            <a:r>
              <a:rPr lang="it-IT" sz="2400" b="1" dirty="0" smtClean="0">
                <a:latin typeface="Times New Roman" charset="0"/>
              </a:rPr>
              <a:t>Uno </a:t>
            </a:r>
            <a:r>
              <a:rPr lang="it-IT" sz="2400" b="1" dirty="0">
                <a:latin typeface="Times New Roman" charset="0"/>
              </a:rPr>
              <a:t>dei prodotti indicati dalla Norma con caratteristiche </a:t>
            </a:r>
            <a:r>
              <a:rPr lang="it-IT" sz="2400" b="1" dirty="0" smtClean="0">
                <a:latin typeface="Times New Roman" charset="0"/>
              </a:rPr>
              <a:t>di </a:t>
            </a:r>
            <a:r>
              <a:rPr lang="it-IT" sz="2400" b="1" dirty="0">
                <a:latin typeface="Times New Roman" charset="0"/>
              </a:rPr>
              <a:t>sicurezza </a:t>
            </a:r>
            <a:r>
              <a:rPr lang="it-IT" sz="2400" b="1" dirty="0" err="1">
                <a:latin typeface="Times New Roman" charset="0"/>
              </a:rPr>
              <a:t>antinfortunio</a:t>
            </a:r>
            <a:r>
              <a:rPr lang="it-IT" sz="2400" b="1" dirty="0">
                <a:latin typeface="Times New Roman" charset="0"/>
              </a:rPr>
              <a:t> è il vetro stratificato o laminato</a:t>
            </a:r>
            <a:r>
              <a:rPr lang="it-IT" sz="2400" b="1" dirty="0" smtClean="0">
                <a:latin typeface="Times New Roman" charset="0"/>
              </a:rPr>
              <a:t>.</a:t>
            </a:r>
          </a:p>
          <a:p>
            <a:pPr indent="12700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it-IT" sz="2400" b="1" dirty="0" smtClean="0">
                <a:latin typeface="Times New Roman" charset="0"/>
              </a:rPr>
              <a:t>Il </a:t>
            </a:r>
            <a:r>
              <a:rPr lang="it-IT" sz="2400" b="1" dirty="0">
                <a:latin typeface="Times New Roman" charset="0"/>
              </a:rPr>
              <a:t>vetro stratificato, si può definire come un pannello composto da due o più lastre di vetro unite tra loro su tutta la superficie mediante l’interposizione di materiale plastico, di cui il più diffuso è il </a:t>
            </a:r>
            <a:r>
              <a:rPr lang="it-IT" sz="2400" b="1" dirty="0" err="1">
                <a:latin typeface="Times New Roman" charset="0"/>
              </a:rPr>
              <a:t>polivinilbutirrale</a:t>
            </a:r>
            <a:r>
              <a:rPr lang="it-IT" sz="2400" b="1" dirty="0">
                <a:latin typeface="Times New Roman" charset="0"/>
              </a:rPr>
              <a:t> detto PVB</a:t>
            </a:r>
            <a:r>
              <a:rPr lang="it-IT" sz="2400" b="1" dirty="0" smtClean="0">
                <a:latin typeface="Times New Roman" charset="0"/>
              </a:rPr>
              <a:t>. </a:t>
            </a:r>
          </a:p>
          <a:p>
            <a:pPr indent="12700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it-IT" sz="2400" b="1" dirty="0" smtClean="0">
                <a:latin typeface="Times New Roman" charset="0"/>
              </a:rPr>
              <a:t>Lo </a:t>
            </a:r>
            <a:r>
              <a:rPr lang="it-IT" sz="2400" b="1" dirty="0">
                <a:latin typeface="Times New Roman" charset="0"/>
              </a:rPr>
              <a:t>stesso viene prodotto assemblando due o più lastre di vetro tra le quali vengono inseriti strati di </a:t>
            </a:r>
            <a:r>
              <a:rPr lang="it-IT" sz="2400" b="1" dirty="0" err="1">
                <a:latin typeface="Times New Roman" charset="0"/>
              </a:rPr>
              <a:t>pvb</a:t>
            </a:r>
            <a:r>
              <a:rPr lang="it-IT" sz="2400" b="1" dirty="0">
                <a:latin typeface="Times New Roman" charset="0"/>
              </a:rPr>
              <a:t> e dopo un primo passaggio in “manganatura” a 70</a:t>
            </a:r>
            <a:r>
              <a:rPr lang="it-IT" sz="2400" b="1" dirty="0" smtClean="0">
                <a:latin typeface="Times New Roman" charset="0"/>
              </a:rPr>
              <a:t>°, per </a:t>
            </a:r>
            <a:r>
              <a:rPr lang="it-IT" sz="2400" b="1" dirty="0">
                <a:latin typeface="Times New Roman" charset="0"/>
              </a:rPr>
              <a:t>accoppiare le </a:t>
            </a:r>
            <a:r>
              <a:rPr lang="it-IT" sz="2400" b="1" dirty="0" smtClean="0">
                <a:latin typeface="Times New Roman" charset="0"/>
              </a:rPr>
              <a:t>lastre, vengono </a:t>
            </a:r>
            <a:r>
              <a:rPr lang="it-IT" sz="2400" b="1" dirty="0">
                <a:latin typeface="Times New Roman" charset="0"/>
              </a:rPr>
              <a:t>inseriti in un autoclave a diverse atmosfere che fanno aderire il plastico al vetro e lo rendono trasparente.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286676" cy="51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643042" y="500043"/>
            <a:ext cx="553722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it-IT" sz="2400" dirty="0" smtClean="0">
                <a:latin typeface="Times New Roman" charset="0"/>
              </a:rPr>
              <a:t>    Esempio </a:t>
            </a:r>
            <a:r>
              <a:rPr lang="it-IT" sz="2400" dirty="0">
                <a:latin typeface="Times New Roman" charset="0"/>
              </a:rPr>
              <a:t>di rottura di vetro stratificato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85795"/>
            <a:ext cx="8229600" cy="607220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1400" b="1" dirty="0">
                <a:latin typeface="Times New Roman" charset="0"/>
              </a:rPr>
              <a:t>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1400" b="1" dirty="0">
                <a:latin typeface="Times New Roman" charset="0"/>
              </a:rPr>
              <a:t>		</a:t>
            </a:r>
            <a:r>
              <a:rPr lang="it-IT" sz="1600" b="1" dirty="0">
                <a:latin typeface="Times New Roman" charset="0"/>
              </a:rPr>
              <a:t>	       </a:t>
            </a:r>
            <a:r>
              <a:rPr lang="it-IT" sz="2800" b="1" dirty="0">
                <a:latin typeface="Times New Roman" charset="0"/>
              </a:rPr>
              <a:t>IL VETRO TEMPERATO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1400" b="1" dirty="0">
                <a:latin typeface="Times New Roman" charset="0"/>
              </a:rPr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800" b="1" dirty="0">
                <a:latin typeface="Times New Roman" charset="0"/>
              </a:rPr>
              <a:t>	</a:t>
            </a:r>
            <a:r>
              <a:rPr lang="it-IT" sz="2400" b="1" dirty="0" smtClean="0">
                <a:latin typeface="Times New Roman" charset="0"/>
              </a:rPr>
              <a:t>L’altro </a:t>
            </a:r>
            <a:r>
              <a:rPr lang="it-IT" sz="2400" b="1" dirty="0">
                <a:latin typeface="Times New Roman" charset="0"/>
              </a:rPr>
              <a:t>vetro indicato come vetro di sicurezza dalla norma UNI 7697/07 è il vetro </a:t>
            </a:r>
            <a:r>
              <a:rPr lang="it-IT" sz="2400" b="1" dirty="0" smtClean="0">
                <a:latin typeface="Times New Roman" charset="0"/>
              </a:rPr>
              <a:t>temperato perché </a:t>
            </a:r>
            <a:r>
              <a:rPr lang="it-IT" sz="2400" b="1" dirty="0">
                <a:latin typeface="Times New Roman" charset="0"/>
              </a:rPr>
              <a:t>in caso di rottura si sbriciola in piccoli frammenti inoffensivi.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>
                <a:latin typeface="Times New Roman" charset="0"/>
              </a:rPr>
              <a:t>    </a:t>
            </a:r>
            <a:r>
              <a:rPr lang="it-IT" sz="2400" b="1" dirty="0">
                <a:latin typeface="Times New Roman" charset="0"/>
              </a:rPr>
              <a:t>Il vetro temperato è un vetro sottoposto a riscaldamento,riportandolo a 600 – 650° centigradi e raffreddato repentinamente in modo da avere una compressione permanente capace di dare maggiore resistenza alle sollecitazioni meccaniche e termiche riducendo notevolmente anche il rischio di rottura per shock termico.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>
                <a:latin typeface="Times New Roman" charset="0"/>
              </a:rPr>
              <a:t>     In </a:t>
            </a:r>
            <a:r>
              <a:rPr lang="it-IT" sz="2400" b="1" dirty="0">
                <a:latin typeface="Times New Roman" charset="0"/>
              </a:rPr>
              <a:t>caso di </a:t>
            </a:r>
            <a:r>
              <a:rPr lang="it-IT" sz="2400" b="1" dirty="0" smtClean="0">
                <a:latin typeface="Times New Roman" charset="0"/>
              </a:rPr>
              <a:t>rottura, il vetro temperato si sbriciola </a:t>
            </a:r>
            <a:r>
              <a:rPr lang="it-IT" sz="2400" b="1" dirty="0">
                <a:latin typeface="Times New Roman" charset="0"/>
              </a:rPr>
              <a:t>in tanti piccoli frammenti inoffensivi .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1185842" cy="365105"/>
          </a:xfrm>
        </p:spPr>
        <p:txBody>
          <a:bodyPr/>
          <a:lstStyle/>
          <a:p>
            <a:r>
              <a:rPr lang="it-IT" sz="1100" dirty="0" smtClean="0"/>
              <a:t>I</a:t>
            </a:r>
            <a:endParaRPr lang="it-I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429552" cy="476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7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57166"/>
            <a:ext cx="6400800" cy="71438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it-IT" sz="2000" dirty="0">
              <a:latin typeface="Times New Roman" charset="0"/>
            </a:endParaRPr>
          </a:p>
          <a:p>
            <a:pPr>
              <a:lnSpc>
                <a:spcPct val="80000"/>
              </a:lnSpc>
            </a:pPr>
            <a:r>
              <a:rPr lang="it-IT" sz="2400" dirty="0">
                <a:effectLst/>
                <a:latin typeface="Times New Roman" charset="0"/>
              </a:rPr>
              <a:t>Esempio di rottura di vetro temperato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vetri nei serramenti della </a:t>
            </a:r>
            <a:r>
              <a:rPr lang="it-IT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Korus</a:t>
            </a:r>
            <a:endParaRPr lang="it-IT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Esistono oggi sul mercato diversi tipi di vetro utilizzabili nelle nostre finestre per le più svariate esigenze dell’utenza: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Isolamento termico,protezione dall’apporto solare estivo,isolamento acustico e sicurezza.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Korus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offre la possibilità di una giusta scelta, avvalendosi di una  vetreria interna all’avanguardia con i più prestazionali vetri sul mercato.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2852738"/>
            <a:ext cx="8642350" cy="1303337"/>
          </a:xfrm>
        </p:spPr>
        <p:txBody>
          <a:bodyPr/>
          <a:lstStyle/>
          <a:p>
            <a:r>
              <a:rPr lang="it-IT" sz="3200" b="1">
                <a:latin typeface="Times New Roman" charset="0"/>
              </a:rPr>
              <a:t/>
            </a:r>
            <a:br>
              <a:rPr lang="it-IT" sz="3200" b="1">
                <a:latin typeface="Times New Roman" charset="0"/>
              </a:rPr>
            </a:br>
            <a:endParaRPr lang="it-IT" sz="3400">
              <a:latin typeface="Times New Roman" charset="0"/>
            </a:endParaRP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868863"/>
            <a:ext cx="6400800" cy="911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>
                <a:latin typeface="Times New Roman" charset="0"/>
              </a:rPr>
              <a:t/>
            </a:r>
            <a:br>
              <a:rPr lang="it-IT" sz="2800">
                <a:latin typeface="Times New Roman" charset="0"/>
              </a:rPr>
            </a:br>
            <a:endParaRPr lang="it-IT" sz="2800">
              <a:latin typeface="Times New Roman" charset="0"/>
            </a:endParaRP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468313" y="50004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Scelta del vetro secondo le attuali leggi o norme:</a:t>
            </a: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250825" y="1643050"/>
            <a:ext cx="88931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it-IT" sz="2800" b="1" dirty="0">
              <a:latin typeface="Times New Roman" charset="0"/>
            </a:endParaRPr>
          </a:p>
          <a:p>
            <a:endParaRPr lang="it-IT" sz="2800" b="1" dirty="0" smtClean="0">
              <a:latin typeface="Times New Roman" charset="0"/>
            </a:endParaRPr>
          </a:p>
          <a:p>
            <a:r>
              <a:rPr lang="it-IT" sz="2800" b="1" dirty="0" smtClean="0">
                <a:latin typeface="Times New Roman" charset="0"/>
              </a:rPr>
              <a:t>Per </a:t>
            </a:r>
            <a:r>
              <a:rPr lang="it-IT" sz="2800" b="1" dirty="0">
                <a:latin typeface="Times New Roman" charset="0"/>
              </a:rPr>
              <a:t>la TERMICA l’attualissima Legge 198 poi Legge 311 </a:t>
            </a:r>
          </a:p>
          <a:p>
            <a:endParaRPr lang="it-IT" sz="2800" b="1" dirty="0">
              <a:latin typeface="Times New Roman" charset="0"/>
            </a:endParaRPr>
          </a:p>
          <a:p>
            <a:r>
              <a:rPr lang="it-IT" sz="2800" b="1" dirty="0">
                <a:latin typeface="Times New Roman" charset="0"/>
              </a:rPr>
              <a:t>Per la SICUREZZA la Norma di riferimento UNI</a:t>
            </a:r>
            <a:r>
              <a:rPr lang="it-IT" sz="3200" b="1" dirty="0">
                <a:latin typeface="Times New Roman" charset="0"/>
              </a:rPr>
              <a:t> 7697/07.</a:t>
            </a:r>
          </a:p>
          <a:p>
            <a:endParaRPr lang="it-IT" sz="3200" b="1" dirty="0">
              <a:latin typeface="Times New Roman" charset="0"/>
            </a:endParaRPr>
          </a:p>
          <a:p>
            <a:r>
              <a:rPr lang="it-IT" sz="2800" b="1" dirty="0">
                <a:latin typeface="Times New Roman" charset="0"/>
              </a:rPr>
              <a:t>Per l’ACUSTICA il </a:t>
            </a:r>
            <a:r>
              <a:rPr lang="it-IT" sz="2800" b="1" dirty="0" smtClean="0">
                <a:latin typeface="Times New Roman" charset="0"/>
              </a:rPr>
              <a:t>Decreto del </a:t>
            </a:r>
            <a:r>
              <a:rPr lang="it-IT" sz="2800" b="1" dirty="0" err="1" smtClean="0">
                <a:latin typeface="Times New Roman" charset="0"/>
              </a:rPr>
              <a:t>P.C.M.</a:t>
            </a:r>
            <a:r>
              <a:rPr lang="it-IT" sz="2800" b="1" dirty="0" smtClean="0">
                <a:latin typeface="Times New Roman" charset="0"/>
              </a:rPr>
              <a:t> </a:t>
            </a:r>
            <a:r>
              <a:rPr lang="it-IT" sz="2800" b="1" dirty="0">
                <a:latin typeface="Times New Roman" charset="0"/>
              </a:rPr>
              <a:t>del 2/12/97</a:t>
            </a:r>
          </a:p>
          <a:p>
            <a:endParaRPr lang="it-IT" sz="2800" b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2852738"/>
            <a:ext cx="8642350" cy="1303337"/>
          </a:xfrm>
        </p:spPr>
        <p:txBody>
          <a:bodyPr/>
          <a:lstStyle/>
          <a:p>
            <a:r>
              <a:rPr lang="it-IT" sz="3200" b="1">
                <a:latin typeface="Times New Roman" charset="0"/>
              </a:rPr>
              <a:t/>
            </a:r>
            <a:br>
              <a:rPr lang="it-IT" sz="3200" b="1">
                <a:latin typeface="Times New Roman" charset="0"/>
              </a:rPr>
            </a:br>
            <a:r>
              <a:rPr lang="it-IT" sz="3200" b="1">
                <a:latin typeface="Times New Roman" charset="0"/>
              </a:rPr>
              <a:t>ISOLAMENTO TERMICO DELLE VETRATE</a:t>
            </a:r>
            <a:r>
              <a:rPr lang="it-IT" sz="3400">
                <a:latin typeface="Times New Roman" charset="0"/>
              </a:rPr>
              <a:t> </a:t>
            </a:r>
            <a:br>
              <a:rPr lang="it-IT" sz="3400">
                <a:latin typeface="Times New Roman" charset="0"/>
              </a:rPr>
            </a:br>
            <a:r>
              <a:rPr lang="it-IT" sz="3400">
                <a:latin typeface="Times New Roman" charset="0"/>
              </a:rPr>
              <a:t>D.L. 311/06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868863"/>
            <a:ext cx="6400800" cy="911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>
                <a:latin typeface="Times New Roman" charset="0"/>
              </a:rPr>
              <a:t/>
            </a:r>
            <a:br>
              <a:rPr lang="it-IT" sz="2800">
                <a:latin typeface="Times New Roman" charset="0"/>
              </a:rPr>
            </a:br>
            <a:endParaRPr lang="it-IT" sz="2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85794"/>
            <a:ext cx="8229600" cy="5345131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dirty="0">
                <a:latin typeface="Times New Roman" charset="0"/>
              </a:rPr>
              <a:t>   Quali vetri rispondono ai criteri richiesti dalla </a:t>
            </a:r>
            <a:r>
              <a:rPr lang="it-IT" sz="2800" b="1" dirty="0" smtClean="0">
                <a:latin typeface="Times New Roman" charset="0"/>
              </a:rPr>
              <a:t>Legge </a:t>
            </a:r>
            <a:r>
              <a:rPr lang="it-IT" sz="2800" b="1" dirty="0">
                <a:latin typeface="Times New Roman" charset="0"/>
              </a:rPr>
              <a:t>311?</a:t>
            </a:r>
          </a:p>
          <a:p>
            <a:pPr>
              <a:lnSpc>
                <a:spcPct val="90000"/>
              </a:lnSpc>
            </a:pPr>
            <a:endParaRPr lang="it-IT" sz="2800" b="1" dirty="0" smtClean="0"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dirty="0" smtClean="0">
                <a:latin typeface="Times New Roman" charset="0"/>
              </a:rPr>
              <a:t>    </a:t>
            </a:r>
            <a:r>
              <a:rPr lang="it-IT" sz="2800" b="1" dirty="0">
                <a:latin typeface="Times New Roman" charset="0"/>
              </a:rPr>
              <a:t>Sono le vetrate isolanti composte da lastre di vetro dette </a:t>
            </a:r>
            <a:r>
              <a:rPr lang="it-IT" sz="2800" b="1" dirty="0" err="1">
                <a:latin typeface="Times New Roman" charset="0"/>
              </a:rPr>
              <a:t>bassoemissive</a:t>
            </a:r>
            <a:r>
              <a:rPr lang="it-IT" sz="2800" b="1" dirty="0">
                <a:latin typeface="Times New Roman" charset="0"/>
              </a:rPr>
              <a:t> o selettive.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800" b="1" dirty="0"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dirty="0">
                <a:latin typeface="Times New Roman" charset="0"/>
              </a:rPr>
              <a:t>   Con l’inserimento di tali vetri e di appositi gas nell’intercapedine , il valore </a:t>
            </a:r>
            <a:r>
              <a:rPr lang="it-IT" sz="2800" b="1" dirty="0" err="1">
                <a:latin typeface="Times New Roman" charset="0"/>
              </a:rPr>
              <a:t>Ug</a:t>
            </a:r>
            <a:r>
              <a:rPr lang="it-IT" sz="2800" b="1" dirty="0">
                <a:latin typeface="Times New Roman" charset="0"/>
              </a:rPr>
              <a:t> arriva con facilità a 1,1 – 1,0 ed in vetrata tripla si arriva a 0,5 – 0,6 W / mq </a:t>
            </a:r>
            <a:r>
              <a:rPr lang="it-IT" sz="2800" b="1" dirty="0" err="1">
                <a:latin typeface="Times New Roman" charset="0"/>
              </a:rPr>
              <a:t>°K</a:t>
            </a:r>
            <a:r>
              <a:rPr lang="it-IT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785795"/>
            <a:ext cx="8497888" cy="1071569"/>
          </a:xfrm>
        </p:spPr>
        <p:txBody>
          <a:bodyPr/>
          <a:lstStyle/>
          <a:p>
            <a:pPr algn="l"/>
            <a:r>
              <a:rPr lang="it-IT" sz="3400" b="1" dirty="0">
                <a:latin typeface="Times New Roman" charset="0"/>
              </a:rPr>
              <a:t>SICUREZZA DEL VETRO IN EDILIZIA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86058"/>
            <a:ext cx="7848600" cy="2357454"/>
          </a:xfrm>
        </p:spPr>
        <p:txBody>
          <a:bodyPr/>
          <a:lstStyle/>
          <a:p>
            <a:pPr algn="l">
              <a:buClrTx/>
              <a:buFont typeface="Arial" charset="0"/>
              <a:buNone/>
            </a:pPr>
            <a:r>
              <a:rPr lang="it-IT" sz="2800" b="1" dirty="0">
                <a:latin typeface="Times New Roman" charset="0"/>
              </a:rPr>
              <a:t>		</a:t>
            </a:r>
          </a:p>
          <a:p>
            <a:pPr algn="l">
              <a:buClrTx/>
              <a:buFont typeface="Arial" charset="0"/>
              <a:buNone/>
            </a:pPr>
            <a:r>
              <a:rPr lang="it-IT" sz="2800" b="1" dirty="0">
                <a:latin typeface="Times New Roman" charset="0"/>
              </a:rPr>
              <a:t>		NORMA UNI 7697/07</a:t>
            </a:r>
            <a:endParaRPr lang="it-IT" sz="1200" dirty="0">
              <a:latin typeface="Times New Roman" charset="0"/>
            </a:endParaRPr>
          </a:p>
          <a:p>
            <a:pPr algn="l">
              <a:buClrTx/>
              <a:buFont typeface="Arial" charset="0"/>
              <a:buNone/>
            </a:pPr>
            <a:endParaRPr lang="it-IT" sz="1200" dirty="0">
              <a:latin typeface="Times New Roman" charset="0"/>
            </a:endParaRPr>
          </a:p>
          <a:p>
            <a:pPr algn="l">
              <a:buClrTx/>
              <a:buFont typeface="Arial" charset="0"/>
              <a:buNone/>
            </a:pPr>
            <a:r>
              <a:rPr lang="it-IT" sz="2400" b="1" i="1" dirty="0">
                <a:latin typeface="Times New Roman" charset="0"/>
              </a:rPr>
              <a:t>	Criteri di sicurezza nelle applicazioni vetrarie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520225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it-IT" sz="2800" b="1" dirty="0">
              <a:latin typeface="Times New Roman" charset="0"/>
            </a:endParaRPr>
          </a:p>
          <a:p>
            <a:pPr algn="ctr">
              <a:buFont typeface="Wingdings" pitchFamily="2" charset="2"/>
              <a:buNone/>
            </a:pPr>
            <a:r>
              <a:rPr lang="it-IT" sz="2800" b="1" dirty="0">
                <a:latin typeface="Times New Roman" charset="0"/>
              </a:rPr>
              <a:t>SCOPO E CAMPO </a:t>
            </a:r>
            <a:r>
              <a:rPr lang="it-IT" sz="2800" b="1" dirty="0" err="1">
                <a:latin typeface="Times New Roman" charset="0"/>
              </a:rPr>
              <a:t>DI</a:t>
            </a:r>
            <a:r>
              <a:rPr lang="it-IT" sz="2800" b="1" dirty="0">
                <a:latin typeface="Times New Roman" charset="0"/>
              </a:rPr>
              <a:t> APPLICAZIONE</a:t>
            </a:r>
          </a:p>
          <a:p>
            <a:pPr algn="ctr">
              <a:buFont typeface="Wingdings" pitchFamily="2" charset="2"/>
              <a:buNone/>
            </a:pPr>
            <a:endParaRPr lang="it-IT" sz="2800" dirty="0">
              <a:effectLst/>
              <a:latin typeface="Times New Roman" charset="0"/>
            </a:endParaRPr>
          </a:p>
          <a:p>
            <a:pPr algn="ctr">
              <a:buFont typeface="Wingdings" pitchFamily="2" charset="2"/>
              <a:buNone/>
            </a:pPr>
            <a:endParaRPr lang="it-IT" sz="2800" dirty="0">
              <a:effectLst/>
              <a:latin typeface="Times New Roman" charset="0"/>
            </a:endParaRPr>
          </a:p>
          <a:p>
            <a:pPr algn="just">
              <a:buFont typeface="Wingdings" pitchFamily="2" charset="2"/>
              <a:buNone/>
            </a:pPr>
            <a:r>
              <a:rPr lang="it-IT" sz="2800" dirty="0">
                <a:effectLst/>
                <a:latin typeface="Times New Roman" charset="0"/>
              </a:rPr>
              <a:t>	La norma fornisce i criteri di scelta dei vetri da usarsi, in situazioni di potenziale pericolo</a:t>
            </a:r>
            <a:r>
              <a:rPr lang="it-IT" sz="2800" dirty="0" smtClean="0">
                <a:effectLst/>
                <a:latin typeface="Times New Roman" charset="0"/>
              </a:rPr>
              <a:t>, sia </a:t>
            </a:r>
            <a:r>
              <a:rPr lang="it-IT" sz="2800" dirty="0">
                <a:effectLst/>
                <a:latin typeface="Times New Roman" charset="0"/>
              </a:rPr>
              <a:t>in esterni che in interni, in modo che sia assicurata la rispondenza alla sicurezza delle persone.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32250" y="3086100"/>
          <a:ext cx="1079500" cy="685800"/>
        </p:xfrm>
        <a:graphic>
          <a:graphicData uri="http://schemas.openxmlformats.org/presentationml/2006/ole">
            <p:oleObj spid="_x0000_s1026" name="Package" showAsIcon="1" r:id="rId4" imgW="1079640" imgH="685800" progId="Package">
              <p:embed/>
            </p:oleObj>
          </a:graphicData>
        </a:graphic>
      </p:graphicFrame>
      <p:pic>
        <p:nvPicPr>
          <p:cNvPr id="5" name="CRASH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703900" y="1071546"/>
            <a:ext cx="5725620" cy="429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719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410527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57158" y="428604"/>
            <a:ext cx="8229600" cy="544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TERZIARIO</a:t>
            </a:r>
            <a:endParaRPr kumimoji="0" lang="it-IT" sz="1800" b="1" i="0" u="sng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	Sia i vetri interni che quelli esterni devono essere </a:t>
            </a:r>
            <a:r>
              <a:rPr kumimoji="0" lang="it-IT" sz="1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temperati</a:t>
            </a:r>
            <a: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o </a:t>
            </a:r>
            <a:r>
              <a:rPr kumimoji="0" lang="it-IT" sz="1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stratificati </a:t>
            </a:r>
            <a: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indipendentemente dall'altezza dal piano di calpestio, tanto più se entrano in contatto con le persone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it-IT" sz="11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      			       RESIDENZIALE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	Tutti i vetri che sono posti al di sotto dei 100 cm dal piano di calpestio devono essere </a:t>
            </a:r>
            <a:r>
              <a:rPr kumimoji="0" lang="it-IT" sz="1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temperati</a:t>
            </a:r>
            <a: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(se non c'e' il rischio di caduta nel vuoto) o </a:t>
            </a:r>
            <a:r>
              <a:rPr kumimoji="0" lang="it-IT" sz="1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stratificati</a:t>
            </a:r>
            <a: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, sia all'interno che all'esterno dell'edificio.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	E' sempre opportuno (ma non obbligatorio) usare anche per le lastre al di sopra dei 100 cm vetri temperati o stratificati.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54064" y="3239409"/>
            <a:ext cx="8064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4"/>
            <a:r>
              <a:rPr lang="it-IT" b="1" dirty="0">
                <a:latin typeface="Times New Roman" charset="0"/>
              </a:rPr>
              <a:t> </a:t>
            </a:r>
            <a:r>
              <a:rPr lang="it-IT" b="1" dirty="0" smtClean="0">
                <a:latin typeface="Times New Roman" charset="0"/>
              </a:rPr>
              <a:t>                    </a:t>
            </a:r>
            <a:r>
              <a:rPr lang="it-IT" b="1" dirty="0">
                <a:latin typeface="Times New Roman" charset="0"/>
              </a:rPr>
              <a:t>PARAPETTI</a:t>
            </a:r>
          </a:p>
          <a:p>
            <a:r>
              <a:rPr lang="it-IT" b="1" dirty="0">
                <a:latin typeface="Times New Roman" charset="0"/>
              </a:rPr>
              <a:t>E' obbligatorio l'uso di vetri </a:t>
            </a:r>
            <a:r>
              <a:rPr lang="it-IT" b="1" i="1" dirty="0">
                <a:latin typeface="Times New Roman" charset="0"/>
              </a:rPr>
              <a:t>stratificati anticaduta</a:t>
            </a:r>
            <a:r>
              <a:rPr lang="it-IT" b="1" dirty="0">
                <a:latin typeface="Times New Roman" charset="0"/>
              </a:rPr>
              <a:t> nel vuoto. Se i vetri non sono intelaiati sui quattro lati bisogna usare dei vetri </a:t>
            </a:r>
            <a:r>
              <a:rPr lang="it-IT" b="1" i="1" dirty="0">
                <a:latin typeface="Times New Roman" charset="0"/>
              </a:rPr>
              <a:t>temperati stratificati</a:t>
            </a:r>
            <a:r>
              <a:rPr lang="it-IT" b="1" dirty="0">
                <a:latin typeface="Times New Roman" charset="0"/>
              </a:rPr>
              <a:t> con verifica delle Norme tecniche per le costruzioni e della norma UNI EN  14019/2004 .</a:t>
            </a:r>
          </a:p>
          <a:p>
            <a:endParaRPr lang="it-IT" b="1" dirty="0">
              <a:latin typeface="Times New Roman" charset="0"/>
            </a:endParaRPr>
          </a:p>
          <a:p>
            <a:r>
              <a:rPr lang="it-IT" b="1" dirty="0">
                <a:latin typeface="Times New Roman" charset="0"/>
              </a:rPr>
              <a:t>		</a:t>
            </a:r>
            <a:r>
              <a:rPr lang="it-IT" b="1" dirty="0" smtClean="0">
                <a:latin typeface="Times New Roman" charset="0"/>
              </a:rPr>
              <a:t>     SCUOLE</a:t>
            </a:r>
            <a:r>
              <a:rPr lang="it-IT" b="1" dirty="0">
                <a:latin typeface="Times New Roman" charset="0"/>
              </a:rPr>
              <a:t>, OSPEDALI E SIMILI</a:t>
            </a:r>
          </a:p>
          <a:p>
            <a:r>
              <a:rPr lang="it-IT" b="1" dirty="0" smtClean="0">
                <a:latin typeface="Times New Roman" charset="0"/>
              </a:rPr>
              <a:t>Tutti </a:t>
            </a:r>
            <a:r>
              <a:rPr lang="it-IT" b="1" dirty="0">
                <a:latin typeface="Times New Roman" charset="0"/>
              </a:rPr>
              <a:t>i vetri devono essere </a:t>
            </a:r>
            <a:r>
              <a:rPr lang="it-IT" b="1" i="1" dirty="0">
                <a:latin typeface="Times New Roman" charset="0"/>
              </a:rPr>
              <a:t>stratificati</a:t>
            </a:r>
            <a:r>
              <a:rPr lang="it-IT" b="1" dirty="0">
                <a:latin typeface="Times New Roman" charset="0"/>
              </a:rPr>
              <a:t> o </a:t>
            </a:r>
            <a:r>
              <a:rPr lang="it-IT" b="1" i="1" dirty="0">
                <a:latin typeface="Times New Roman" charset="0"/>
              </a:rPr>
              <a:t>temperati</a:t>
            </a:r>
            <a:r>
              <a:rPr lang="it-IT" b="1" dirty="0">
                <a:latin typeface="Times New Roman" charset="0"/>
              </a:rPr>
              <a:t> con classe di appartenenza opportuna secondo la 7697/07.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57158" y="5648942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charset="0"/>
              </a:rPr>
              <a:t>			         COPERTURE</a:t>
            </a:r>
          </a:p>
          <a:p>
            <a:r>
              <a:rPr lang="it-IT" b="1" dirty="0" smtClean="0">
                <a:latin typeface="Times New Roman" charset="0"/>
              </a:rPr>
              <a:t>                     </a:t>
            </a:r>
            <a:r>
              <a:rPr lang="it-IT" b="1" dirty="0">
                <a:latin typeface="Times New Roman" charset="0"/>
              </a:rPr>
              <a:t>Tutti i vetri rivolti verso l'ambiente devono essere </a:t>
            </a:r>
            <a:r>
              <a:rPr lang="it-IT" b="1" i="1" dirty="0">
                <a:latin typeface="Times New Roman" charset="0"/>
              </a:rPr>
              <a:t>stratificati</a:t>
            </a:r>
            <a:r>
              <a:rPr lang="it-IT" b="1" dirty="0">
                <a:latin typeface="Times New Roman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285992"/>
            <a:ext cx="9144000" cy="1357321"/>
          </a:xfrm>
        </p:spPr>
        <p:txBody>
          <a:bodyPr/>
          <a:lstStyle/>
          <a:p>
            <a:r>
              <a:rPr lang="it-IT" sz="3200" b="1" dirty="0">
                <a:latin typeface="Times New Roman" charset="0"/>
              </a:rPr>
              <a:t>ISOLAMENTO ACUSTICO DELLE VETRATE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8229600" cy="513081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it-IT" dirty="0"/>
              <a:t>	</a:t>
            </a:r>
          </a:p>
          <a:p>
            <a:pPr algn="just">
              <a:buFont typeface="Wingdings" pitchFamily="2" charset="2"/>
              <a:buNone/>
            </a:pPr>
            <a:r>
              <a:rPr lang="it-IT" dirty="0">
                <a:effectLst/>
                <a:latin typeface="Times New Roman" charset="0"/>
              </a:rPr>
              <a:t>	Il Decreto del 5/12/1997 </a:t>
            </a:r>
            <a:r>
              <a:rPr lang="it-IT" i="1" dirty="0" smtClean="0">
                <a:effectLst/>
                <a:latin typeface="Times New Roman" charset="0"/>
              </a:rPr>
              <a:t>"</a:t>
            </a:r>
            <a:r>
              <a:rPr lang="it-IT" i="1" dirty="0">
                <a:effectLst/>
                <a:latin typeface="Times New Roman" charset="0"/>
              </a:rPr>
              <a:t>Determinazione dei requisiti acustici passivi degli edifici",</a:t>
            </a:r>
            <a:r>
              <a:rPr lang="it-IT" dirty="0">
                <a:effectLst/>
                <a:latin typeface="Times New Roman" charset="0"/>
              </a:rPr>
              <a:t> entrato in vigore nel Marzo 1998, ha determinato l'obbligo di progettare e costruire secondo parametri precisi per garantire l'isolamento acustico dalla trasmissione dei rumori aerei ed </a:t>
            </a:r>
            <a:r>
              <a:rPr lang="it-IT" dirty="0" err="1">
                <a:effectLst/>
                <a:latin typeface="Times New Roman" charset="0"/>
              </a:rPr>
              <a:t>impattivi</a:t>
            </a:r>
            <a:r>
              <a:rPr lang="it-IT" dirty="0">
                <a:effectLst/>
                <a:latin typeface="Times New Roman" charset="0"/>
              </a:rPr>
              <a:t>, ciò implica l'utilizzo di materiali idonei.</a:t>
            </a:r>
          </a:p>
          <a:p>
            <a:pPr algn="just">
              <a:buFont typeface="Wingdings" pitchFamily="2" charset="2"/>
              <a:buNone/>
            </a:pPr>
            <a:endParaRPr lang="it-IT" sz="2800" dirty="0"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714356"/>
            <a:ext cx="8686800" cy="5416569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3600" b="1" i="1" dirty="0">
                <a:latin typeface="Times New Roman" charset="0"/>
              </a:rPr>
              <a:t>			</a:t>
            </a:r>
            <a:r>
              <a:rPr lang="it-IT" sz="3600" b="1" i="1" dirty="0" smtClean="0">
                <a:latin typeface="Times New Roman" charset="0"/>
              </a:rPr>
              <a:t>     </a:t>
            </a:r>
            <a:r>
              <a:rPr lang="it-IT" sz="3600" b="1" dirty="0" smtClean="0">
                <a:latin typeface="Times New Roman" charset="0"/>
              </a:rPr>
              <a:t>IL </a:t>
            </a:r>
            <a:r>
              <a:rPr lang="it-IT" sz="3600" b="1" dirty="0">
                <a:latin typeface="Times New Roman" charset="0"/>
              </a:rPr>
              <a:t>VETRO </a:t>
            </a:r>
            <a:r>
              <a:rPr lang="it-IT" sz="3600" b="1" dirty="0" smtClean="0">
                <a:latin typeface="Times New Roman" charset="0"/>
              </a:rPr>
              <a:t>FLOAT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3600" b="1" dirty="0" smtClean="0">
                <a:latin typeface="Times New Roman" charset="0"/>
              </a:rPr>
              <a:t> </a:t>
            </a:r>
            <a:endParaRPr lang="it-IT" sz="3600" b="1" dirty="0"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dirty="0">
                <a:latin typeface="Times New Roman" charset="0"/>
              </a:rPr>
              <a:t>    Viene così chiamato dal nome del più diffuso procedimento di fabbricazione industriale del vetro.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dirty="0">
                <a:latin typeface="Times New Roman" charset="0"/>
              </a:rPr>
              <a:t>    Messo a punto da Sir </a:t>
            </a:r>
            <a:r>
              <a:rPr lang="it-IT" sz="2800" b="1" dirty="0" err="1">
                <a:latin typeface="Times New Roman" charset="0"/>
              </a:rPr>
              <a:t>Pilkington</a:t>
            </a:r>
            <a:r>
              <a:rPr lang="it-IT" sz="2800" b="1" dirty="0">
                <a:latin typeface="Times New Roman" charset="0"/>
              </a:rPr>
              <a:t> (Gran Bretagna) alla fine degli anni '50 il nome FLOAT viene dal verbo Inglese "</a:t>
            </a:r>
            <a:r>
              <a:rPr lang="it-IT" sz="2800" b="1" dirty="0" err="1">
                <a:latin typeface="Times New Roman" charset="0"/>
              </a:rPr>
              <a:t>to</a:t>
            </a:r>
            <a:r>
              <a:rPr lang="it-IT" sz="2800" b="1" dirty="0">
                <a:latin typeface="Times New Roman" charset="0"/>
              </a:rPr>
              <a:t> </a:t>
            </a:r>
            <a:r>
              <a:rPr lang="it-IT" sz="2800" b="1" dirty="0" err="1">
                <a:latin typeface="Times New Roman" charset="0"/>
              </a:rPr>
              <a:t>float</a:t>
            </a:r>
            <a:r>
              <a:rPr lang="it-IT" sz="2800" b="1" dirty="0">
                <a:latin typeface="Times New Roman" charset="0"/>
              </a:rPr>
              <a:t>" che significa "galleggiare" e deriva dal fatto che</a:t>
            </a:r>
            <a:r>
              <a:rPr lang="it-IT" sz="2800" b="1" dirty="0" smtClean="0">
                <a:latin typeface="Times New Roman" charset="0"/>
              </a:rPr>
              <a:t>, nel </a:t>
            </a:r>
            <a:r>
              <a:rPr lang="it-IT" sz="2800" b="1" dirty="0">
                <a:latin typeface="Times New Roman" charset="0"/>
              </a:rPr>
              <a:t>processo produttivo, il nastro di vetro in formazione si trova a galleggiare su uno strato di stagno fuso (liquido)</a:t>
            </a:r>
            <a:br>
              <a:rPr lang="it-IT" sz="2800" b="1" dirty="0">
                <a:latin typeface="Times New Roman" charset="0"/>
              </a:rPr>
            </a:br>
            <a:endParaRPr lang="it-IT" sz="2800" b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7166"/>
            <a:ext cx="8229600" cy="928694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sz="2000" dirty="0">
                <a:effectLst/>
                <a:latin typeface="Times New Roman" charset="0"/>
              </a:rPr>
              <a:t>Classificazioni e valori limite prescritti:</a:t>
            </a:r>
            <a:r>
              <a:rPr lang="it-IT" sz="2800" dirty="0"/>
              <a:t> </a:t>
            </a:r>
          </a:p>
        </p:txBody>
      </p:sp>
      <p:pic>
        <p:nvPicPr>
          <p:cNvPr id="408580" name="Picture 4" descr="tab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357298"/>
            <a:ext cx="7993062" cy="3143272"/>
          </a:xfrm>
          <a:noFill/>
          <a:ln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908" y="517125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NOTA IMPORTANTE: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it-IT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legge non stabilisce alcun minimo per il potere </a:t>
            </a:r>
            <a:r>
              <a:rPr kumimoji="0" lang="it-IT" sz="20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fonoisolante</a:t>
            </a:r>
            <a:r>
              <a:rPr kumimoji="0" lang="it-IT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degli infissi,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 richiede che il requisito venga garantito dalla facciata completa nei suoi componenti.</a:t>
            </a:r>
            <a:endParaRPr kumimoji="0" lang="it-IT" sz="20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57200" y="2500306"/>
            <a:ext cx="8229600" cy="4143404"/>
          </a:xfrm>
        </p:spPr>
        <p:txBody>
          <a:bodyPr/>
          <a:lstStyle/>
          <a:p>
            <a:pPr>
              <a:buNone/>
            </a:pPr>
            <a:r>
              <a:rPr lang="it-IT" sz="1200" b="1" dirty="0" smtClean="0">
                <a:solidFill>
                  <a:srgbClr val="FF0000"/>
                </a:solidFill>
              </a:rPr>
              <a:t>Lastre singole valori in </a:t>
            </a:r>
            <a:r>
              <a:rPr lang="it-IT" sz="1200" b="1" dirty="0" err="1" smtClean="0">
                <a:solidFill>
                  <a:srgbClr val="FF0000"/>
                </a:solidFill>
              </a:rPr>
              <a:t>dB</a:t>
            </a:r>
            <a:r>
              <a:rPr lang="it-IT" sz="1200" b="1" dirty="0" smtClean="0">
                <a:solidFill>
                  <a:srgbClr val="FF0000"/>
                </a:solidFill>
              </a:rPr>
              <a:t> </a:t>
            </a:r>
          </a:p>
          <a:p>
            <a:endParaRPr lang="it-IT" sz="1000" b="1" dirty="0" smtClean="0">
              <a:solidFill>
                <a:srgbClr val="FF0000"/>
              </a:solidFill>
            </a:endParaRPr>
          </a:p>
          <a:p>
            <a:r>
              <a:rPr lang="it-IT" sz="1000" b="1" dirty="0" smtClean="0"/>
              <a:t>Stratificato 6/7 detto 33.1              32dB     	       Stratificato acustico 33.1A                                 35 </a:t>
            </a:r>
            <a:r>
              <a:rPr lang="it-IT" sz="1000" b="1" dirty="0" err="1" smtClean="0"/>
              <a:t>dB</a:t>
            </a:r>
            <a:endParaRPr lang="it-IT" sz="1000" dirty="0" smtClean="0"/>
          </a:p>
          <a:p>
            <a:r>
              <a:rPr lang="it-IT" sz="1000" b="1" dirty="0" smtClean="0"/>
              <a:t>Stratificato 8/9 detto 44.1              34dB                  Stratificato acustico 44.1A                                 37 </a:t>
            </a:r>
            <a:r>
              <a:rPr lang="it-IT" sz="1000" b="1" dirty="0" err="1" smtClean="0"/>
              <a:t>dB</a:t>
            </a:r>
            <a:endParaRPr lang="it-IT" sz="1000" dirty="0" smtClean="0"/>
          </a:p>
          <a:p>
            <a:r>
              <a:rPr lang="it-IT" sz="1000" b="1" dirty="0" smtClean="0"/>
              <a:t>Stratificato 10/11 detto 55.1 </a:t>
            </a:r>
            <a:r>
              <a:rPr lang="it-IT" sz="1000" dirty="0" smtClean="0"/>
              <a:t>         </a:t>
            </a:r>
            <a:r>
              <a:rPr lang="it-IT" sz="1000" b="1" dirty="0" smtClean="0"/>
              <a:t>35dB</a:t>
            </a:r>
            <a:r>
              <a:rPr lang="it-IT" sz="1000" dirty="0" smtClean="0"/>
              <a:t>  </a:t>
            </a:r>
            <a:r>
              <a:rPr lang="it-IT" sz="1000" b="1" dirty="0" smtClean="0"/>
              <a:t>     	       Stratificato acustico 55.1A                                 38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</a:t>
            </a:r>
          </a:p>
          <a:p>
            <a:r>
              <a:rPr lang="it-IT" sz="1000" b="1" dirty="0" smtClean="0"/>
              <a:t>Stratificato 11/12 detto 55.4          36dB                  Stratificato acustico 66.2A                                40 </a:t>
            </a:r>
            <a:r>
              <a:rPr lang="it-IT" sz="1000" b="1" dirty="0" err="1" smtClean="0"/>
              <a:t>dB</a:t>
            </a:r>
            <a:endParaRPr lang="it-IT" sz="1000" dirty="0" smtClean="0"/>
          </a:p>
          <a:p>
            <a:r>
              <a:rPr lang="it-IT" sz="1000" b="1" dirty="0" smtClean="0"/>
              <a:t>Blindato 20/21                                40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                 Blindato 26/27                                                   42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                                                                          </a:t>
            </a:r>
          </a:p>
          <a:p>
            <a:r>
              <a:rPr lang="it-IT" sz="1000" b="1" dirty="0" smtClean="0"/>
              <a:t>Blindato 29/31                                43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                 Blindato 36/38 	                                         44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                                                                          </a:t>
            </a:r>
          </a:p>
          <a:p>
            <a:pPr>
              <a:buNone/>
            </a:pPr>
            <a:r>
              <a:rPr lang="it-IT" sz="10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it-IT" sz="1200" dirty="0" smtClean="0">
                <a:solidFill>
                  <a:srgbClr val="FF0000"/>
                </a:solidFill>
              </a:rPr>
              <a:t>Vetrate isolanti valori in </a:t>
            </a:r>
            <a:r>
              <a:rPr lang="it-IT" sz="1200" dirty="0" err="1" smtClean="0">
                <a:solidFill>
                  <a:srgbClr val="FF0000"/>
                </a:solidFill>
              </a:rPr>
              <a:t>dB</a:t>
            </a:r>
            <a:endParaRPr lang="it-IT" sz="1200" dirty="0" smtClean="0">
              <a:solidFill>
                <a:srgbClr val="FF0000"/>
              </a:solidFill>
            </a:endParaRPr>
          </a:p>
          <a:p>
            <a:endParaRPr lang="it-IT" sz="1000" dirty="0" smtClean="0">
              <a:solidFill>
                <a:srgbClr val="FF0000"/>
              </a:solidFill>
            </a:endParaRPr>
          </a:p>
          <a:p>
            <a:r>
              <a:rPr lang="it-IT" sz="1000" b="1" dirty="0" smtClean="0"/>
              <a:t>4 mm – 12 mm aria – 4 mm             29dB                                            6mm – 12 mm aria – 6 mm              31dB</a:t>
            </a:r>
            <a:endParaRPr lang="it-IT" sz="1000" dirty="0" smtClean="0"/>
          </a:p>
          <a:p>
            <a:r>
              <a:rPr lang="it-IT" sz="1000" b="1" dirty="0" smtClean="0"/>
              <a:t>33.1 mm – 15 mm aria – 4 mm        35dB                                           44.1 – 15 mm aria – 4 mm               37 </a:t>
            </a:r>
            <a:r>
              <a:rPr lang="it-IT" sz="1000" b="1" dirty="0" err="1" smtClean="0"/>
              <a:t>dB</a:t>
            </a:r>
            <a:endParaRPr lang="it-IT" sz="1000" dirty="0" smtClean="0"/>
          </a:p>
          <a:p>
            <a:r>
              <a:rPr lang="it-IT" sz="1000" b="1" dirty="0" smtClean="0"/>
              <a:t>55.1 – 16 mm aria –4 mm                38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                                         44.1 A mm – 16 mm  – 4 mm           39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                                          </a:t>
            </a:r>
            <a:endParaRPr lang="it-IT" sz="1000" dirty="0" smtClean="0"/>
          </a:p>
          <a:p>
            <a:r>
              <a:rPr lang="it-IT" sz="1000" b="1" dirty="0" smtClean="0"/>
              <a:t>66.2A – 16 aria – 4 mm                   40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                                          44.1 A mm – 16 mm  – 8 mm           41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                                          </a:t>
            </a:r>
            <a:endParaRPr lang="it-IT" sz="1000" dirty="0" smtClean="0"/>
          </a:p>
          <a:p>
            <a:r>
              <a:rPr lang="it-IT" sz="1000" b="1" dirty="0" smtClean="0"/>
              <a:t>44.1A - 16 mm aria – 55.1               43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                                          44.1 A -16 mm – 44.1A                    44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</a:t>
            </a:r>
            <a:endParaRPr lang="it-IT" sz="1000" dirty="0" smtClean="0"/>
          </a:p>
          <a:p>
            <a:r>
              <a:rPr lang="it-IT" sz="1000" b="1" dirty="0" smtClean="0"/>
              <a:t>44.2 A –20 mm–44.2A                     45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		            44.1 A–16 mm–66                            47 </a:t>
            </a:r>
            <a:r>
              <a:rPr lang="it-IT" sz="1000" b="1" dirty="0" err="1" smtClean="0"/>
              <a:t>dB</a:t>
            </a:r>
            <a:endParaRPr lang="it-IT" sz="1000" b="1" dirty="0" smtClean="0"/>
          </a:p>
          <a:p>
            <a:r>
              <a:rPr lang="it-IT" sz="1000" b="1" dirty="0" smtClean="0"/>
              <a:t>44.2. A –20 mm–66.2A                    50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                                          88.2 A – 20mm – 66.2°                    52 </a:t>
            </a:r>
            <a:r>
              <a:rPr lang="it-IT" sz="1000" b="1" dirty="0" err="1" smtClean="0"/>
              <a:t>dB</a:t>
            </a:r>
            <a:r>
              <a:rPr lang="it-IT" sz="1000" b="1" dirty="0" smtClean="0"/>
              <a:t>                                                                                 </a:t>
            </a:r>
            <a:endParaRPr lang="it-IT" sz="1000" dirty="0" smtClean="0"/>
          </a:p>
          <a:p>
            <a:endParaRPr lang="it-IT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5728"/>
            <a:ext cx="9144000" cy="1285884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Caratteristiche acustiche indicative delle principali vetrate</a:t>
            </a:r>
          </a:p>
          <a:p>
            <a:pPr marL="0" indent="0" algn="ctr">
              <a:buNone/>
            </a:pP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(Indice acustico stimato,isolamento al rumore aereo diretto </a:t>
            </a:r>
            <a:r>
              <a:rPr lang="it-IT" sz="1800" b="1" dirty="0" err="1" smtClean="0">
                <a:latin typeface="Times New Roman" pitchFamily="18" charset="0"/>
                <a:cs typeface="Times New Roman" pitchFamily="18" charset="0"/>
              </a:rPr>
              <a:t>Rw</a:t>
            </a: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 C: </a:t>
            </a:r>
          </a:p>
          <a:p>
            <a:pPr marL="0" indent="0" algn="ctr">
              <a:buNone/>
            </a:pPr>
            <a:r>
              <a:rPr lang="it-IT" sz="1800" b="1" dirty="0" err="1" smtClean="0">
                <a:latin typeface="Times New Roman" pitchFamily="18" charset="0"/>
                <a:cs typeface="Times New Roman" pitchFamily="18" charset="0"/>
              </a:rPr>
              <a:t>Ctr</a:t>
            </a: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 con tolleranze di +/- 2 </a:t>
            </a:r>
            <a:r>
              <a:rPr lang="it-IT" sz="1800" b="1" dirty="0" err="1" smtClean="0"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Le effettive prestazioni in opera possono variare in funzione delle reali dimensioni,dell’ambiente e dal tipo di rumore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500702"/>
            <a:ext cx="69163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1"/>
            <a:ext cx="8229600" cy="4143405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800" b="1" dirty="0">
                <a:latin typeface="Times New Roman" charset="0"/>
              </a:rPr>
              <a:t>PER ULTERIORI INFORMAZIONI: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it-IT" sz="2800" b="1" dirty="0">
              <a:latin typeface="Times New Roman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it-IT" sz="2800" b="1" dirty="0">
              <a:latin typeface="Times New Roman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it-IT" sz="2400" dirty="0">
              <a:latin typeface="Times New Roman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 smtClean="0">
                <a:latin typeface="Times New Roman" charset="0"/>
              </a:rPr>
              <a:t>Salvatore.Cerminara@korusweb.it</a:t>
            </a:r>
            <a:endParaRPr lang="it-IT" sz="2400" dirty="0">
              <a:latin typeface="Times New Roman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it-IT" sz="2400" dirty="0">
              <a:latin typeface="Times New Roman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 smtClean="0">
                <a:latin typeface="Times New Roman" charset="0"/>
              </a:rPr>
              <a:t>334 </a:t>
            </a:r>
            <a:r>
              <a:rPr lang="it-IT" sz="2400" smtClean="0">
                <a:latin typeface="Times New Roman" charset="0"/>
              </a:rPr>
              <a:t>9195006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it-IT" sz="2400" dirty="0" smtClean="0">
              <a:latin typeface="Times New Roman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 smtClean="0">
                <a:latin typeface="Times New Roman" charset="0"/>
              </a:rPr>
              <a:t>Ufficio commerciale </a:t>
            </a:r>
            <a:r>
              <a:rPr lang="it-IT" sz="2400" dirty="0" err="1" smtClean="0">
                <a:latin typeface="Times New Roman" charset="0"/>
              </a:rPr>
              <a:t>Korus</a:t>
            </a:r>
            <a:r>
              <a:rPr lang="it-IT" sz="2400" dirty="0" smtClean="0">
                <a:latin typeface="Times New Roman" charset="0"/>
              </a:rPr>
              <a:t> 06 42020668</a:t>
            </a:r>
            <a:endParaRPr lang="it-IT" sz="2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000108"/>
            <a:ext cx="8229600" cy="4506930"/>
          </a:xfrm>
          <a:noFill/>
          <a:ln/>
        </p:spPr>
      </p:pic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2124075" y="5949950"/>
            <a:ext cx="471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b="1" i="1"/>
              <a:t>LINEA DI FABBRICAZIONE FLOAT</a:t>
            </a:r>
            <a:r>
              <a:rPr lang="it-IT"/>
              <a:t/>
            </a:r>
            <a:br>
              <a:rPr lang="it-IT"/>
            </a:br>
            <a:r>
              <a:rPr lang="it-IT"/>
              <a:t>(la sua lunghezza è di circa 450 metri)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419" y="571480"/>
            <a:ext cx="8893175" cy="555944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3600" b="1" dirty="0" smtClean="0">
                <a:latin typeface="Times New Roman" charset="0"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3600" b="1" dirty="0" smtClean="0">
                <a:latin typeface="Times New Roman" charset="0"/>
              </a:rPr>
              <a:t>		   Prodotti trasformati più diffusi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3600" b="1" dirty="0" smtClean="0">
              <a:latin typeface="Times New Roman" charset="0"/>
            </a:endParaRPr>
          </a:p>
          <a:p>
            <a:pPr>
              <a:lnSpc>
                <a:spcPct val="80000"/>
              </a:lnSpc>
            </a:pPr>
            <a:r>
              <a:rPr lang="it-IT" sz="3600" b="1" dirty="0" smtClean="0">
                <a:latin typeface="Times New Roman" charset="0"/>
              </a:rPr>
              <a:t>Vetri a </a:t>
            </a:r>
            <a:r>
              <a:rPr lang="it-IT" sz="3600" b="1" dirty="0" err="1" smtClean="0">
                <a:latin typeface="Times New Roman" charset="0"/>
              </a:rPr>
              <a:t>coating</a:t>
            </a:r>
            <a:r>
              <a:rPr lang="it-IT" sz="3600" b="1" dirty="0" smtClean="0">
                <a:latin typeface="Times New Roman" charset="0"/>
              </a:rPr>
              <a:t> riflettenti </a:t>
            </a:r>
            <a:r>
              <a:rPr lang="it-IT" sz="3600" b="1" dirty="0" err="1" smtClean="0">
                <a:latin typeface="Times New Roman" charset="0"/>
              </a:rPr>
              <a:t>bassoemissivi</a:t>
            </a:r>
            <a:r>
              <a:rPr lang="it-IT" sz="3600" b="1" dirty="0" smtClean="0">
                <a:latin typeface="Times New Roman" charset="0"/>
              </a:rPr>
              <a:t> e selettivi.</a:t>
            </a:r>
          </a:p>
          <a:p>
            <a:pPr>
              <a:lnSpc>
                <a:spcPct val="80000"/>
              </a:lnSpc>
            </a:pPr>
            <a:r>
              <a:rPr lang="it-IT" sz="3600" b="1" dirty="0" smtClean="0">
                <a:latin typeface="Times New Roman" charset="0"/>
              </a:rPr>
              <a:t>Vetrate </a:t>
            </a:r>
            <a:r>
              <a:rPr lang="it-IT" sz="3600" b="1" dirty="0">
                <a:latin typeface="Times New Roman" charset="0"/>
              </a:rPr>
              <a:t>isolanti</a:t>
            </a:r>
          </a:p>
          <a:p>
            <a:pPr>
              <a:lnSpc>
                <a:spcPct val="80000"/>
              </a:lnSpc>
            </a:pPr>
            <a:r>
              <a:rPr lang="it-IT" sz="3600" b="1" dirty="0">
                <a:latin typeface="Times New Roman" charset="0"/>
              </a:rPr>
              <a:t>Vetro stratificato e blindato</a:t>
            </a:r>
          </a:p>
          <a:p>
            <a:pPr>
              <a:lnSpc>
                <a:spcPct val="80000"/>
              </a:lnSpc>
            </a:pPr>
            <a:r>
              <a:rPr lang="it-IT" sz="3600" b="1" dirty="0">
                <a:latin typeface="Times New Roman" charset="0"/>
              </a:rPr>
              <a:t>Vetro temperato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857232"/>
            <a:ext cx="8229600" cy="527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			      </a:t>
            </a: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LE VETRATE ISOLANTI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it-IT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	</a:t>
            </a: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La vetrata isolante in gergo vetrocamera, ed in linguaggio normativo "vetri uniti al perimetro" È un pannello vetrato utilizzato in edilizia, in particolare nei serramenti esterni (finestre e porte) e facciate continue, al fine di ridurre le perdite termiche ed acustiche  dell'edificio.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	È costituita da due o più lastre di vetro unite tra di loro, al perimetro, da un telaio distanziatore in materiale metallico, solitamente alluminio,  e separate tra di loro da uno strato d'aria o di gas (argon).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	Il tutto chiuso perimetralmente con appositi sigillanti (poliuretano, polisolfuro o silicone)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500990" cy="525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71480"/>
            <a:ext cx="8229600" cy="5702321"/>
          </a:xfrm>
        </p:spPr>
        <p:txBody>
          <a:bodyPr/>
          <a:lstStyle/>
          <a:p>
            <a:pPr algn="ctr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it-IT" sz="2800" b="1" dirty="0" smtClean="0">
                <a:latin typeface="Times New Roman" charset="0"/>
              </a:rPr>
              <a:t>VETRI A COATING: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dirty="0" smtClean="0">
                <a:latin typeface="Times New Roman" charset="0"/>
              </a:rPr>
              <a:t>BASSOEMISSIVI ad elevate prestazioni termiche</a:t>
            </a:r>
            <a:endParaRPr lang="it-IT" sz="2800" b="1" dirty="0">
              <a:latin typeface="Times New Roman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it-IT" sz="2800" b="1" dirty="0" smtClean="0">
              <a:latin typeface="Times New Roman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dirty="0" smtClean="0">
                <a:latin typeface="Times New Roman" charset="0"/>
              </a:rPr>
              <a:t>Sono </a:t>
            </a:r>
            <a:r>
              <a:rPr lang="it-IT" sz="2800" b="1" dirty="0">
                <a:latin typeface="Times New Roman" charset="0"/>
              </a:rPr>
              <a:t>delle lastre di vetro trattate superficialmente con depositi di ossidi metallici per ottenere una riflessione verso l’interno dell’ambiente del calore irraggiato da corpi scaldanti </a:t>
            </a:r>
            <a:endParaRPr lang="it-IT" sz="2800" b="1" dirty="0" smtClean="0">
              <a:latin typeface="Times New Roman" charset="0"/>
            </a:endParaRPr>
          </a:p>
          <a:p>
            <a:pPr algn="ctr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it-IT" sz="2800" b="1" dirty="0" smtClean="0">
                <a:latin typeface="Times New Roman" charset="0"/>
              </a:rPr>
              <a:t>(</a:t>
            </a:r>
            <a:r>
              <a:rPr lang="it-IT" sz="2800" b="1" dirty="0">
                <a:latin typeface="Times New Roman" charset="0"/>
              </a:rPr>
              <a:t>irraggiamento lungo</a:t>
            </a:r>
            <a:r>
              <a:rPr lang="it-IT" sz="2800" b="1" dirty="0" smtClean="0">
                <a:latin typeface="Times New Roman" charset="0"/>
              </a:rPr>
              <a:t>).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dirty="0" smtClean="0">
                <a:latin typeface="Times New Roman" charset="0"/>
              </a:rPr>
              <a:t>Hanno la peculiarità, se assemblati in vetrata isolante, di ridurre le dispersioni termiche apportando un importante </a:t>
            </a:r>
            <a:r>
              <a:rPr lang="it-IT" sz="2800" b="1" dirty="0" err="1" smtClean="0">
                <a:latin typeface="Times New Roman" charset="0"/>
              </a:rPr>
              <a:t>rispsrmio</a:t>
            </a:r>
            <a:r>
              <a:rPr lang="it-IT" sz="2800" b="1" dirty="0" smtClean="0">
                <a:latin typeface="Times New Roman" charset="0"/>
              </a:rPr>
              <a:t> energetico.</a:t>
            </a:r>
            <a:endParaRPr lang="it-IT" sz="2000" dirty="0" smtClean="0"/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1304925"/>
            <a:ext cx="5010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</TotalTime>
  <Words>546</Words>
  <Application>Microsoft Office PowerPoint</Application>
  <PresentationFormat>Presentazione su schermo (4:3)</PresentationFormat>
  <Paragraphs>148</Paragraphs>
  <Slides>32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Globe</vt:lpstr>
      <vt:lpstr>Package</vt:lpstr>
      <vt:lpstr>Corso di formazione KORUS in Milano - 18 e 19 febbraio 2010    VETRO IN EDILIZIA</vt:lpstr>
      <vt:lpstr>I vetri nei serramenti della Korus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  </vt:lpstr>
      <vt:lpstr>Diapositiva 13</vt:lpstr>
      <vt:lpstr>Diapositiva 14</vt:lpstr>
      <vt:lpstr>Diapositiva 15</vt:lpstr>
      <vt:lpstr>Diapositiva 16</vt:lpstr>
      <vt:lpstr>Diapositiva 17</vt:lpstr>
      <vt:lpstr>I</vt:lpstr>
      <vt:lpstr>Diapositiva 19</vt:lpstr>
      <vt:lpstr> </vt:lpstr>
      <vt:lpstr> ISOLAMENTO TERMICO DELLE VETRATE  D.L. 311/06</vt:lpstr>
      <vt:lpstr>Diapositiva 22</vt:lpstr>
      <vt:lpstr>SICUREZZA DEL VETRO IN EDILIZIA</vt:lpstr>
      <vt:lpstr>Diapositiva 24</vt:lpstr>
      <vt:lpstr>Diapositiva 25</vt:lpstr>
      <vt:lpstr>Diapositiva 26</vt:lpstr>
      <vt:lpstr>Diapositiva 27</vt:lpstr>
      <vt:lpstr>ISOLAMENTO ACUSTICO DELLE VETRATE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SICUREZZA DEL VETRO IN EDILIZI</dc:title>
  <dc:creator>L</dc:creator>
  <cp:lastModifiedBy>Salvatore</cp:lastModifiedBy>
  <cp:revision>135</cp:revision>
  <cp:lastPrinted>1601-01-01T00:00:00Z</cp:lastPrinted>
  <dcterms:created xsi:type="dcterms:W3CDTF">2008-09-22T16:04:26Z</dcterms:created>
  <dcterms:modified xsi:type="dcterms:W3CDTF">2010-02-15T15:47:33Z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